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9" r:id="rId2"/>
    <p:sldId id="26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 Bramhall" userId="f6cb0084-9ee3-4793-97ae-cc9e120315f4" providerId="ADAL" clId="{3FB008AA-5B4D-7C45-BD04-7F142E59449B}"/>
    <pc:docChg chg="custSel modSld">
      <pc:chgData name="Ron Bramhall" userId="f6cb0084-9ee3-4793-97ae-cc9e120315f4" providerId="ADAL" clId="{3FB008AA-5B4D-7C45-BD04-7F142E59449B}" dt="2021-09-20T21:19:52.006" v="109" actId="20577"/>
      <pc:docMkLst>
        <pc:docMk/>
      </pc:docMkLst>
      <pc:sldChg chg="modSp mod">
        <pc:chgData name="Ron Bramhall" userId="f6cb0084-9ee3-4793-97ae-cc9e120315f4" providerId="ADAL" clId="{3FB008AA-5B4D-7C45-BD04-7F142E59449B}" dt="2021-09-20T21:19:52.006" v="109" actId="20577"/>
        <pc:sldMkLst>
          <pc:docMk/>
          <pc:sldMk cId="330766657" sldId="269"/>
        </pc:sldMkLst>
        <pc:spChg chg="mod">
          <ac:chgData name="Ron Bramhall" userId="f6cb0084-9ee3-4793-97ae-cc9e120315f4" providerId="ADAL" clId="{3FB008AA-5B4D-7C45-BD04-7F142E59449B}" dt="2021-09-20T21:19:51.767" v="107" actId="27636"/>
          <ac:spMkLst>
            <pc:docMk/>
            <pc:sldMk cId="330766657" sldId="269"/>
            <ac:spMk id="13" creationId="{EE721148-6A91-1848-8620-AA70B17F3358}"/>
          </ac:spMkLst>
        </pc:spChg>
        <pc:spChg chg="mod">
          <ac:chgData name="Ron Bramhall" userId="f6cb0084-9ee3-4793-97ae-cc9e120315f4" providerId="ADAL" clId="{3FB008AA-5B4D-7C45-BD04-7F142E59449B}" dt="2021-09-20T21:19:52.006" v="109" actId="20577"/>
          <ac:spMkLst>
            <pc:docMk/>
            <pc:sldMk cId="330766657" sldId="269"/>
            <ac:spMk id="15" creationId="{F970BD2B-0FE1-C041-8CCB-43BADDC0EA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4D39E-F752-4BE7-87C0-56DF791B5796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31C6C-58AC-4D5E-8DD0-D4BAEC5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8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CE19E-A09B-4D58-8CF2-BFBE226A1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9CAA4-5621-47A7-951C-6BB4548A2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>
                <a:solidFill>
                  <a:srgbClr val="006600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321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99AB-A6B3-44C5-B7C0-B18B23C5F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7FECD-5F93-404C-A4E1-03643E8D1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6600"/>
                </a:solidFill>
              </a:defRPr>
            </a:lvl1pPr>
            <a:lvl2pPr>
              <a:defRPr>
                <a:solidFill>
                  <a:srgbClr val="006600"/>
                </a:solidFill>
              </a:defRPr>
            </a:lvl2pPr>
            <a:lvl3pPr>
              <a:defRPr>
                <a:solidFill>
                  <a:srgbClr val="006600"/>
                </a:solidFill>
              </a:defRPr>
            </a:lvl3pPr>
            <a:lvl4pPr>
              <a:defRPr>
                <a:solidFill>
                  <a:srgbClr val="006600"/>
                </a:solidFill>
              </a:defRPr>
            </a:lvl4pPr>
            <a:lvl5pPr>
              <a:defRPr>
                <a:solidFill>
                  <a:srgbClr val="0066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0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35AFA9-0AEB-40E6-A5E0-35D32EB963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05839"/>
            <a:ext cx="2628900" cy="5171124"/>
          </a:xfrm>
        </p:spPr>
        <p:txBody>
          <a:bodyPr vert="eaVert"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BC388-FE0E-429B-B0B3-5FB7F6E5F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05839"/>
            <a:ext cx="7734300" cy="5171123"/>
          </a:xfrm>
        </p:spPr>
        <p:txBody>
          <a:bodyPr vert="eaVert"/>
          <a:lstStyle>
            <a:lvl1pPr>
              <a:defRPr>
                <a:solidFill>
                  <a:srgbClr val="006600"/>
                </a:solidFill>
              </a:defRPr>
            </a:lvl1pPr>
            <a:lvl2pPr>
              <a:defRPr>
                <a:solidFill>
                  <a:srgbClr val="006600"/>
                </a:solidFill>
              </a:defRPr>
            </a:lvl2pPr>
            <a:lvl3pPr>
              <a:defRPr>
                <a:solidFill>
                  <a:srgbClr val="006600"/>
                </a:solidFill>
              </a:defRPr>
            </a:lvl3pPr>
            <a:lvl4pPr>
              <a:defRPr>
                <a:solidFill>
                  <a:srgbClr val="006600"/>
                </a:solidFill>
              </a:defRPr>
            </a:lvl4pPr>
            <a:lvl5pPr>
              <a:defRPr>
                <a:solidFill>
                  <a:srgbClr val="0066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B1524-B7BE-4B31-8DB8-E3178C85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6600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5B2D9-3FE5-4A5E-9A8B-9D5FB7192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rgbClr val="006600"/>
                </a:solidFill>
                <a:latin typeface="Candara" panose="020E0502030303020204" pitchFamily="34" charset="0"/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44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0998-9E41-49DA-B520-58D622DB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73A5C-5F82-4623-9B96-85EC4DA4F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  <a:lvl2pPr>
              <a:defRPr>
                <a:solidFill>
                  <a:srgbClr val="006600"/>
                </a:solidFill>
              </a:defRPr>
            </a:lvl2pPr>
            <a:lvl3pPr>
              <a:defRPr>
                <a:solidFill>
                  <a:srgbClr val="006600"/>
                </a:solidFill>
              </a:defRPr>
            </a:lvl3pPr>
            <a:lvl4pPr>
              <a:defRPr>
                <a:solidFill>
                  <a:srgbClr val="006600"/>
                </a:solidFill>
              </a:defRPr>
            </a:lvl4pPr>
            <a:lvl5pPr>
              <a:defRPr>
                <a:solidFill>
                  <a:srgbClr val="0066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ACAE-BD01-4F53-BFCC-2AEE0487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6600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788F2-DC74-4F29-8042-06D82574D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209801"/>
            <a:ext cx="5181600" cy="4351338"/>
          </a:xfrm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  <a:lvl2pPr>
              <a:defRPr>
                <a:solidFill>
                  <a:srgbClr val="006600"/>
                </a:solidFill>
              </a:defRPr>
            </a:lvl2pPr>
            <a:lvl3pPr>
              <a:defRPr>
                <a:solidFill>
                  <a:srgbClr val="006600"/>
                </a:solidFill>
              </a:defRPr>
            </a:lvl3pPr>
            <a:lvl4pPr>
              <a:defRPr>
                <a:solidFill>
                  <a:srgbClr val="006600"/>
                </a:solidFill>
              </a:defRPr>
            </a:lvl4pPr>
            <a:lvl5pPr>
              <a:defRPr>
                <a:solidFill>
                  <a:srgbClr val="0066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7A956-18E8-4CBC-8F55-CDD2C1C2C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209801"/>
            <a:ext cx="5181600" cy="4351338"/>
          </a:xfrm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  <a:lvl2pPr>
              <a:defRPr>
                <a:solidFill>
                  <a:srgbClr val="006600"/>
                </a:solidFill>
              </a:defRPr>
            </a:lvl2pPr>
            <a:lvl3pPr>
              <a:defRPr>
                <a:solidFill>
                  <a:srgbClr val="006600"/>
                </a:solidFill>
              </a:defRPr>
            </a:lvl3pPr>
            <a:lvl4pPr>
              <a:defRPr>
                <a:solidFill>
                  <a:srgbClr val="006600"/>
                </a:solidFill>
              </a:defRPr>
            </a:lvl4pPr>
            <a:lvl5pPr>
              <a:defRPr>
                <a:solidFill>
                  <a:srgbClr val="0066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157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80D2-174E-4BA9-A79D-F7943651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65200"/>
            <a:ext cx="10515600" cy="72549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BA98C-3283-46E9-BF99-D2A0EC48D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>
                <a:solidFill>
                  <a:srgbClr val="006600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9A5A3-B03F-430B-954A-141EFD091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  <a:lvl2pPr>
              <a:defRPr>
                <a:solidFill>
                  <a:srgbClr val="006600"/>
                </a:solidFill>
              </a:defRPr>
            </a:lvl2pPr>
            <a:lvl3pPr>
              <a:defRPr>
                <a:solidFill>
                  <a:srgbClr val="006600"/>
                </a:solidFill>
              </a:defRPr>
            </a:lvl3pPr>
            <a:lvl4pPr>
              <a:defRPr>
                <a:solidFill>
                  <a:srgbClr val="006600"/>
                </a:solidFill>
              </a:defRPr>
            </a:lvl4pPr>
            <a:lvl5pPr>
              <a:defRPr>
                <a:solidFill>
                  <a:srgbClr val="0066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A45E6C-1225-4BC4-8BBE-22825FBFC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>
                <a:solidFill>
                  <a:srgbClr val="006600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7C9DF-48E7-4E35-B33C-6CB2FD119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  <a:lvl2pPr>
              <a:defRPr>
                <a:solidFill>
                  <a:srgbClr val="006600"/>
                </a:solidFill>
              </a:defRPr>
            </a:lvl2pPr>
            <a:lvl3pPr>
              <a:defRPr>
                <a:solidFill>
                  <a:srgbClr val="006600"/>
                </a:solidFill>
              </a:defRPr>
            </a:lvl3pPr>
            <a:lvl4pPr>
              <a:defRPr>
                <a:solidFill>
                  <a:srgbClr val="006600"/>
                </a:solidFill>
              </a:defRPr>
            </a:lvl4pPr>
            <a:lvl5pPr>
              <a:defRPr>
                <a:solidFill>
                  <a:srgbClr val="0066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47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544B2-5CB0-4088-B47C-68D82EC6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6600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1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4E96-D9FF-4C9C-8ED6-F233B004A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7426"/>
            <a:ext cx="3932237" cy="1069973"/>
          </a:xfrm>
        </p:spPr>
        <p:txBody>
          <a:bodyPr anchor="b"/>
          <a:lstStyle>
            <a:lvl1pPr>
              <a:defRPr sz="3199"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DAAFA-DEEF-43F4-9EDB-ABD48DAD1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>
                <a:solidFill>
                  <a:srgbClr val="006600"/>
                </a:solidFill>
              </a:defRPr>
            </a:lvl1pPr>
            <a:lvl2pPr>
              <a:defRPr sz="2799">
                <a:solidFill>
                  <a:srgbClr val="006600"/>
                </a:solidFill>
              </a:defRPr>
            </a:lvl2pPr>
            <a:lvl3pPr>
              <a:defRPr sz="2399">
                <a:solidFill>
                  <a:srgbClr val="006600"/>
                </a:solidFill>
              </a:defRPr>
            </a:lvl3pPr>
            <a:lvl4pPr>
              <a:defRPr sz="1999">
                <a:solidFill>
                  <a:srgbClr val="006600"/>
                </a:solidFill>
              </a:defRPr>
            </a:lvl4pPr>
            <a:lvl5pPr>
              <a:defRPr sz="1999">
                <a:solidFill>
                  <a:srgbClr val="006600"/>
                </a:solidFill>
              </a:defRPr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E22D9-31A5-47F7-802D-757BF3CF5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600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824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4C24A-A5FA-4590-BC32-A1C633EE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7426"/>
            <a:ext cx="3932237" cy="1069973"/>
          </a:xfrm>
        </p:spPr>
        <p:txBody>
          <a:bodyPr anchor="b"/>
          <a:lstStyle>
            <a:lvl1pPr>
              <a:defRPr sz="3199"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9F56F2-8872-4729-884F-DA1AAAA83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5EFD7-C47A-49AC-87F2-904996F5C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2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A235A-CAB4-45F4-9D7D-51CF894E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09" y="884238"/>
            <a:ext cx="111253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557DB-3384-4F2C-82BB-E7AB36762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909" y="2286001"/>
            <a:ext cx="11125359" cy="3736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29EB28-CF13-4464-9DA7-C56ABA04B1D6}"/>
              </a:ext>
            </a:extLst>
          </p:cNvPr>
          <p:cNvSpPr/>
          <p:nvPr userDrawn="1"/>
        </p:nvSpPr>
        <p:spPr>
          <a:xfrm>
            <a:off x="-30480" y="-40640"/>
            <a:ext cx="12231980" cy="95504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8" name="Picture 7" descr="UOSignature-107-WHT-4C.eps">
            <a:extLst>
              <a:ext uri="{FF2B5EF4-FFF2-40B4-BE49-F238E27FC236}">
                <a16:creationId xmlns:a16="http://schemas.microsoft.com/office/drawing/2014/main" id="{D30EE787-D205-4067-BA9A-841283D0773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12" y="287730"/>
            <a:ext cx="2057936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1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6600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rgbClr val="006600"/>
          </a:solidFill>
          <a:latin typeface="Candara" panose="020E0502030303020204" pitchFamily="34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rgbClr val="006600"/>
          </a:solidFill>
          <a:latin typeface="Candara" panose="020E0502030303020204" pitchFamily="34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rgbClr val="006600"/>
          </a:solidFill>
          <a:latin typeface="Candara" panose="020E0502030303020204" pitchFamily="34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rgbClr val="006600"/>
          </a:solidFill>
          <a:latin typeface="Candara" panose="020E0502030303020204" pitchFamily="34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rgbClr val="006600"/>
          </a:solidFill>
          <a:latin typeface="Candara" panose="020E0502030303020204" pitchFamily="34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nseling.uoregon.edu/" TargetMode="External"/><Relationship Id="rId7" Type="http://schemas.openxmlformats.org/officeDocument/2006/relationships/hyperlink" Target="https://dos.uoregon.edu/" TargetMode="External"/><Relationship Id="rId2" Type="http://schemas.openxmlformats.org/officeDocument/2006/relationships/hyperlink" Target="https://health.uoregon.edu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dvising.uoregon.edu/" TargetMode="External"/><Relationship Id="rId5" Type="http://schemas.openxmlformats.org/officeDocument/2006/relationships/hyperlink" Target="https://coronavirus.uoregon.edu/corona-corps" TargetMode="External"/><Relationship Id="rId4" Type="http://schemas.openxmlformats.org/officeDocument/2006/relationships/hyperlink" Target="https://coronavirus.uoregon.edu/testing#studen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F79E4A1-1218-BB4A-86FE-3DCDCCFD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Containing COVID on Campus &amp; in Classroom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276373-404E-7B4D-ACEF-8DA3DF9D8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3527816" cy="823912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E721148-6A91-1848-8620-AA70B17F3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527817" cy="3684588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endParaRPr lang="en-US" sz="2200" dirty="0"/>
          </a:p>
          <a:p>
            <a:r>
              <a:rPr lang="en-US" sz="2200" dirty="0"/>
              <a:t>Vaccination or exemption required</a:t>
            </a:r>
          </a:p>
          <a:p>
            <a:r>
              <a:rPr lang="en-US" sz="2200" dirty="0"/>
              <a:t>Wear  mask indoors</a:t>
            </a:r>
          </a:p>
          <a:p>
            <a:r>
              <a:rPr lang="en-US" sz="2200" dirty="0"/>
              <a:t>Wash hands</a:t>
            </a:r>
          </a:p>
          <a:p>
            <a:r>
              <a:rPr lang="en-US" sz="2200" dirty="0"/>
              <a:t>Self-monitor</a:t>
            </a:r>
          </a:p>
          <a:p>
            <a:r>
              <a:rPr lang="en-US" sz="2200" dirty="0"/>
              <a:t>Test regularly</a:t>
            </a:r>
          </a:p>
          <a:p>
            <a:r>
              <a:rPr lang="en-US" sz="2200" dirty="0"/>
              <a:t>Stay home if symptomatic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094C82-EAA6-CC40-A3AF-E5A3DA41B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75182" y="1681163"/>
            <a:ext cx="3657600" cy="823912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Containment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970BD2B-0FE1-C041-8CCB-43BADDC0E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75183" y="2505075"/>
            <a:ext cx="3657600" cy="3684588"/>
          </a:xfrm>
          <a:solidFill>
            <a:schemeClr val="accent6">
              <a:lumMod val="50000"/>
            </a:schemeClr>
          </a:solidFill>
        </p:spPr>
        <p:txBody>
          <a:bodyPr>
            <a:normAutofit fontScale="92500"/>
          </a:bodyPr>
          <a:lstStyle/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Follow class notifications</a:t>
            </a:r>
          </a:p>
          <a:p>
            <a:r>
              <a:rPr lang="en-US" sz="2200" dirty="0">
                <a:solidFill>
                  <a:schemeClr val="bg1"/>
                </a:solidFill>
              </a:rPr>
              <a:t>Answer the call </a:t>
            </a:r>
          </a:p>
          <a:p>
            <a:r>
              <a:rPr lang="en-US" sz="2200" dirty="0">
                <a:solidFill>
                  <a:schemeClr val="bg1"/>
                </a:solidFill>
              </a:rPr>
              <a:t>Isolate if positive or symptomatic</a:t>
            </a:r>
          </a:p>
          <a:p>
            <a:r>
              <a:rPr lang="en-US" sz="2200" dirty="0">
                <a:solidFill>
                  <a:schemeClr val="bg1"/>
                </a:solidFill>
              </a:rPr>
              <a:t>Quarantine if unvaccinated close contact or vaccinated close contact </a:t>
            </a:r>
            <a:r>
              <a:rPr lang="en-US" sz="2200">
                <a:solidFill>
                  <a:schemeClr val="bg1"/>
                </a:solidFill>
              </a:rPr>
              <a:t>with symptoms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Required testing</a:t>
            </a:r>
          </a:p>
          <a:p>
            <a:r>
              <a:rPr lang="en-US" sz="2200" dirty="0">
                <a:solidFill>
                  <a:schemeClr val="bg1"/>
                </a:solidFill>
              </a:rPr>
              <a:t>Stay home if symptomatic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F72BDB8-29A0-AF41-A872-887280619287}"/>
              </a:ext>
            </a:extLst>
          </p:cNvPr>
          <p:cNvSpPr txBox="1">
            <a:spLocks/>
          </p:cNvSpPr>
          <p:nvPr/>
        </p:nvSpPr>
        <p:spPr>
          <a:xfrm>
            <a:off x="8240358" y="1690690"/>
            <a:ext cx="3657600" cy="8239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99" b="1" kern="1200">
                <a:solidFill>
                  <a:srgbClr val="006600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457063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b="1" kern="1200">
                <a:solidFill>
                  <a:srgbClr val="006600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914126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b="1" kern="1200">
                <a:solidFill>
                  <a:srgbClr val="006600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371189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6600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1828251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6600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285314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Support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A3F605E8-D05E-1D43-9F07-BD9F5654FF02}"/>
              </a:ext>
            </a:extLst>
          </p:cNvPr>
          <p:cNvSpPr txBox="1">
            <a:spLocks/>
          </p:cNvSpPr>
          <p:nvPr/>
        </p:nvSpPr>
        <p:spPr>
          <a:xfrm>
            <a:off x="8240357" y="2501105"/>
            <a:ext cx="3657600" cy="368458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rgbClr val="006600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rgbClr val="006600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rgbClr val="006600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rgbClr val="006600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rgbClr val="006600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  <a:p>
            <a:pPr lvl="0"/>
            <a:r>
              <a:rPr lang="en-US" sz="2100" dirty="0">
                <a:hlinkClick r:id="rId2"/>
              </a:rPr>
              <a:t>University Health Services</a:t>
            </a:r>
            <a:r>
              <a:rPr lang="en-US" sz="2100" dirty="0"/>
              <a:t> or call (541) 346-2770</a:t>
            </a:r>
          </a:p>
          <a:p>
            <a:pPr lvl="0"/>
            <a:r>
              <a:rPr lang="en-US" sz="2100" dirty="0">
                <a:hlinkClick r:id="rId3"/>
              </a:rPr>
              <a:t>University Counseling Center</a:t>
            </a:r>
            <a:r>
              <a:rPr lang="en-US" sz="2100" dirty="0"/>
              <a:t> or call (541) 346-3277 or (541) 346-3227 (after hrs.)</a:t>
            </a:r>
          </a:p>
          <a:p>
            <a:pPr lvl="0"/>
            <a:r>
              <a:rPr lang="en-US" sz="2100" dirty="0">
                <a:hlinkClick r:id="rId4"/>
              </a:rPr>
              <a:t>MAP Covid-19 Testing</a:t>
            </a:r>
            <a:endParaRPr lang="en-US" sz="2100" dirty="0"/>
          </a:p>
          <a:p>
            <a:pPr lvl="0"/>
            <a:r>
              <a:rPr lang="en-US" sz="2100" dirty="0">
                <a:hlinkClick r:id="rId5"/>
              </a:rPr>
              <a:t>Corona Corps</a:t>
            </a:r>
            <a:r>
              <a:rPr lang="en-US" sz="2100" dirty="0"/>
              <a:t> or call (541) 346-2292</a:t>
            </a:r>
          </a:p>
          <a:p>
            <a:pPr lvl="0"/>
            <a:r>
              <a:rPr lang="en-US" sz="2100" dirty="0">
                <a:hlinkClick r:id="rId6"/>
              </a:rPr>
              <a:t>Academic Advising</a:t>
            </a:r>
            <a:r>
              <a:rPr lang="en-US" sz="2100" dirty="0"/>
              <a:t> or call (541) 346-3211</a:t>
            </a:r>
          </a:p>
          <a:p>
            <a:pPr lvl="0"/>
            <a:r>
              <a:rPr lang="en-US" sz="2100" dirty="0">
                <a:hlinkClick r:id="rId7"/>
              </a:rPr>
              <a:t>Dean of Students</a:t>
            </a:r>
            <a:r>
              <a:rPr lang="en-US" sz="2100" dirty="0"/>
              <a:t> or call (541)-346-3216</a:t>
            </a:r>
          </a:p>
        </p:txBody>
      </p:sp>
    </p:spTree>
    <p:extLst>
      <p:ext uri="{BB962C8B-B14F-4D97-AF65-F5344CB8AC3E}">
        <p14:creationId xmlns:p14="http://schemas.microsoft.com/office/powerpoint/2010/main" val="3307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ED683-1FEC-479C-8FF9-095BA5E1F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6" y="1105677"/>
            <a:ext cx="11311127" cy="669861"/>
          </a:xfrm>
        </p:spPr>
        <p:txBody>
          <a:bodyPr>
            <a:normAutofit fontScale="90000"/>
          </a:bodyPr>
          <a:lstStyle/>
          <a:p>
            <a:r>
              <a:rPr lang="en-US" b="1"/>
              <a:t>Good Classroom Citizenship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35E7D-ED60-43CE-AF68-F2BF423C7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814" y="6191028"/>
            <a:ext cx="9144000" cy="455800"/>
          </a:xfrm>
        </p:spPr>
        <p:txBody>
          <a:bodyPr>
            <a:normAutofit/>
          </a:bodyPr>
          <a:lstStyle/>
          <a:p>
            <a:r>
              <a:rPr lang="en-US" dirty="0"/>
              <a:t>UO Corona Corps: 541-346-2292; Careteam@uoregon.edu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89B971-6702-4C25-A010-FFE217C63D8A}"/>
              </a:ext>
            </a:extLst>
          </p:cNvPr>
          <p:cNvSpPr txBox="1">
            <a:spLocks/>
          </p:cNvSpPr>
          <p:nvPr/>
        </p:nvSpPr>
        <p:spPr>
          <a:xfrm>
            <a:off x="614089" y="1807545"/>
            <a:ext cx="11125359" cy="37369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99" kern="1200">
                <a:solidFill>
                  <a:srgbClr val="006600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45706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kern="1200">
                <a:solidFill>
                  <a:srgbClr val="006600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914126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rgbClr val="006600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371189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6600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1828251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6600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2285314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750" dirty="0">
                <a:latin typeface="Candara"/>
              </a:rPr>
              <a:t>Wear your </a:t>
            </a:r>
            <a:r>
              <a:rPr lang="en-US" sz="2750" b="1" i="1" dirty="0">
                <a:latin typeface="Candara"/>
              </a:rPr>
              <a:t>mask</a:t>
            </a:r>
            <a:r>
              <a:rPr lang="en-US" sz="2750" dirty="0">
                <a:latin typeface="Candara"/>
              </a:rPr>
              <a:t> and make sure it fits you well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750" b="1" i="1" dirty="0">
                <a:latin typeface="Candara"/>
              </a:rPr>
              <a:t>Stay home </a:t>
            </a:r>
            <a:r>
              <a:rPr lang="en-US" sz="2750" dirty="0">
                <a:latin typeface="Candara"/>
              </a:rPr>
              <a:t>if you’re sick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750" b="1" i="1" dirty="0">
                <a:latin typeface="Candara"/>
              </a:rPr>
              <a:t>Get to know your neighbors </a:t>
            </a:r>
            <a:r>
              <a:rPr lang="en-US" sz="2750" dirty="0">
                <a:latin typeface="Candara"/>
              </a:rPr>
              <a:t>in class, and let them know if you test positive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750" b="1" i="1" dirty="0">
                <a:latin typeface="Candara"/>
              </a:rPr>
              <a:t>Get tested </a:t>
            </a:r>
            <a:r>
              <a:rPr lang="en-US" sz="2750" dirty="0">
                <a:latin typeface="Candara"/>
              </a:rPr>
              <a:t>regularly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750" dirty="0">
                <a:latin typeface="Candara"/>
              </a:rPr>
              <a:t>Watch for </a:t>
            </a:r>
            <a:r>
              <a:rPr lang="en-US" sz="2750" b="1" i="1" dirty="0">
                <a:latin typeface="Candara"/>
              </a:rPr>
              <a:t>signs and symptoms </a:t>
            </a:r>
            <a:r>
              <a:rPr lang="en-US" sz="2750" dirty="0">
                <a:latin typeface="Candara"/>
              </a:rPr>
              <a:t>with the daily symptom self check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750" b="1" i="1" dirty="0">
                <a:latin typeface="Candara"/>
              </a:rPr>
              <a:t>Wash your hands </a:t>
            </a:r>
            <a:r>
              <a:rPr lang="en-US" sz="2750" dirty="0">
                <a:latin typeface="Candara"/>
              </a:rPr>
              <a:t>frequently or use hand sanitizer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750" dirty="0">
                <a:latin typeface="Candara"/>
              </a:rPr>
              <a:t>Complete the UO COVID-19 </a:t>
            </a:r>
            <a:r>
              <a:rPr lang="en-US" sz="2750" b="1" i="1" dirty="0">
                <a:latin typeface="Candara"/>
              </a:rPr>
              <a:t>case and contact reporting form </a:t>
            </a:r>
            <a:r>
              <a:rPr lang="en-US" sz="2750" dirty="0">
                <a:latin typeface="Candara"/>
              </a:rPr>
              <a:t>if you test positive or are a close contact of someone who tests positive.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C97D4-3AB0-4D17-8296-92D67D11C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6" y="5409434"/>
            <a:ext cx="1521216" cy="1392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747FD5-A21F-4B76-9D62-100AF7DA5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403" y="5665109"/>
            <a:ext cx="1525391" cy="105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200</Words>
  <Application>Microsoft Macintosh PowerPoint</Application>
  <PresentationFormat>Widescreen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Candara</vt:lpstr>
      <vt:lpstr>1_Office Theme</vt:lpstr>
      <vt:lpstr>Containing COVID on Campus &amp; in Classroom</vt:lpstr>
      <vt:lpstr>Good Classroom Citizenship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Basics</dc:title>
  <dc:creator>Angela Long</dc:creator>
  <cp:lastModifiedBy>Ron Bramhall</cp:lastModifiedBy>
  <cp:revision>13</cp:revision>
  <dcterms:created xsi:type="dcterms:W3CDTF">2020-11-03T20:39:03Z</dcterms:created>
  <dcterms:modified xsi:type="dcterms:W3CDTF">2021-09-20T21:19:55Z</dcterms:modified>
</cp:coreProperties>
</file>